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6" r:id="rId2"/>
    <p:sldId id="269" r:id="rId3"/>
    <p:sldId id="283" r:id="rId4"/>
    <p:sldId id="277" r:id="rId5"/>
    <p:sldId id="286" r:id="rId6"/>
    <p:sldId id="274" r:id="rId7"/>
    <p:sldId id="279" r:id="rId8"/>
    <p:sldId id="28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901A"/>
    <a:srgbClr val="14D90F"/>
    <a:srgbClr val="00D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56"/>
    <p:restoredTop sz="96115"/>
  </p:normalViewPr>
  <p:slideViewPr>
    <p:cSldViewPr snapToGrid="0" snapToObjects="1">
      <p:cViewPr varScale="1">
        <p:scale>
          <a:sx n="115" d="100"/>
          <a:sy n="115" d="100"/>
        </p:scale>
        <p:origin x="23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8086D-74A2-6045-A839-CA3A6ABCB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EDF4F9-3F57-0D4E-8AB7-8A9C643916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83BB77-1012-DB4F-B007-26C38379C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5491-2296-774E-AB50-FA948FC0D913}" type="datetimeFigureOut">
              <a:rPr lang="en-US" smtClean="0"/>
              <a:t>4/13/23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B7416C-31C5-FC47-B976-DE45C3FEF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7AF370-33D5-0B45-B359-843A96416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9C0E-6637-6D4E-87DE-DE902172A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638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55FAA-31C7-7747-8BA3-D852EF2B7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A02D1D-070E-DF42-8653-ACD6CEFCFA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0E776-EA25-8B4B-961A-6590352B9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5491-2296-774E-AB50-FA948FC0D913}" type="datetimeFigureOut">
              <a:rPr lang="en-US" smtClean="0"/>
              <a:t>4/13/23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D73F9-3605-B14D-ADD2-28BEB6152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5F228-6878-B94C-9CC9-581663BE3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9C0E-6637-6D4E-87DE-DE902172A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4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46BFA3-51F5-3B4D-8477-8F0FB153FC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AADCFB-5D83-5043-9EE4-87A86C4520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5B8529-74E7-5144-8CEE-B3EB9363D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5491-2296-774E-AB50-FA948FC0D913}" type="datetimeFigureOut">
              <a:rPr lang="en-US" smtClean="0"/>
              <a:t>4/13/23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EBEF8-0644-4D48-93B9-519ADA332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D8BC66-56A8-5F4B-813D-04DB9DBBB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9C0E-6637-6D4E-87DE-DE902172A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163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A893F-64E2-3D4A-A80F-C8269329A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317E2-6B19-954C-BD05-BD7953FED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F6478-473A-E742-B525-9C2C8BFDF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5491-2296-774E-AB50-FA948FC0D913}" type="datetimeFigureOut">
              <a:rPr lang="en-US" smtClean="0"/>
              <a:t>4/13/23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4D60C-70DE-AB4A-A326-1BB000240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D9DDB-D497-1549-B980-7CA0B3E39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9C0E-6637-6D4E-87DE-DE902172A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72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DCA12-0347-AD41-B93D-AD8A335A6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C3E3B9-A0AA-0941-9A7D-AE1B6A18D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6B313-A0A8-0844-AB84-83AA966DB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5491-2296-774E-AB50-FA948FC0D913}" type="datetimeFigureOut">
              <a:rPr lang="en-US" smtClean="0"/>
              <a:t>4/13/23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142BE-C27C-4C4E-B411-A2CBE1019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AEA78-7AEC-7641-A18E-EF0E72C82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9C0E-6637-6D4E-87DE-DE902172A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44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D7A0A-B708-8D44-B0C2-D126F1C10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25A39-D258-0744-B0EA-2FEA816E1E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5EF3C9-8232-404E-86D2-CA305EF8C9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FAA0CE-3FEE-354F-B104-BAECDC243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5491-2296-774E-AB50-FA948FC0D913}" type="datetimeFigureOut">
              <a:rPr lang="en-US" smtClean="0"/>
              <a:t>4/13/23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E79E9C-EC66-DA40-AF4D-AF2EB446C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05913C-3678-0440-BC97-D40C7BB9C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9C0E-6637-6D4E-87DE-DE902172A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995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F5ACE-77F3-724B-AAE6-37A9AF771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FE8AB-8362-D04B-80A2-1E887EF0B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7D951E-0D70-4E4A-BF96-A0E10C7F7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FD4146-7804-4A4A-BFE8-3D9348C601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982D1E-C9DC-D248-AC16-87ECAFA5DF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421343-3405-7D4D-9DB3-5220C62D7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5491-2296-774E-AB50-FA948FC0D913}" type="datetimeFigureOut">
              <a:rPr lang="en-US" smtClean="0"/>
              <a:t>4/13/23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CB05FB-6AAA-BF4E-A6D4-A9FD0B1DD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DEE9CC-5182-954C-8645-6992FA1E2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9C0E-6637-6D4E-87DE-DE902172A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218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C0C27-8F55-CA49-957E-D341D65F9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D98A0E-7961-8644-A6E5-F072180E4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5491-2296-774E-AB50-FA948FC0D913}" type="datetimeFigureOut">
              <a:rPr lang="en-US" smtClean="0"/>
              <a:t>4/13/23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23B139-5EBD-A947-89A5-54DE9C3C1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594C6B-7906-6247-8690-F1F1BD361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9C0E-6637-6D4E-87DE-DE902172A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45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E99DF1-32C5-C445-8F54-F8D79C861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5491-2296-774E-AB50-FA948FC0D913}" type="datetimeFigureOut">
              <a:rPr lang="en-US" smtClean="0"/>
              <a:t>4/13/23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A8AC8C-8E07-D44E-96A5-B25D94F82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362B75-24C1-9443-BACB-CAFA5DC1C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9C0E-6637-6D4E-87DE-DE902172A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641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170E5-1C70-0648-8F4E-6ED5001AE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96289-1486-5846-AF18-58F86561D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04E690-670A-F84A-A952-14B7680194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8C8EFB-51C0-0D4C-A3AD-35A21B31E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5491-2296-774E-AB50-FA948FC0D913}" type="datetimeFigureOut">
              <a:rPr lang="en-US" smtClean="0"/>
              <a:t>4/13/23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474D65-586C-CF40-8521-C74F05FB0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2D86D2-C10D-B644-8D0C-913E39536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9C0E-6637-6D4E-87DE-DE902172A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055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525CE-2D6F-CD41-8007-4C4D68FA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43876E-32EA-EC4D-A818-B84C46F08C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B8AE59-4B15-5D41-9E95-D7A837C734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1CAD94-28FC-9242-B9C2-3456880AB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5491-2296-774E-AB50-FA948FC0D913}" type="datetimeFigureOut">
              <a:rPr lang="en-US" smtClean="0"/>
              <a:t>4/13/23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615A9F-AEE9-A147-9413-51907DF5E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770975-D995-934A-950C-E83227D4D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9C0E-6637-6D4E-87DE-DE902172A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56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FF3388-D13B-F847-928F-83CFEA1DC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811242-99F4-1749-AF51-31714B132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AE739-D473-F44B-9E47-C2BDF0EB1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E5491-2296-774E-AB50-FA948FC0D913}" type="datetimeFigureOut">
              <a:rPr lang="en-US" smtClean="0"/>
              <a:t>4/13/23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5697B-39E2-9843-AFF6-6B25E7ACB1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1E6DD-40C8-234E-AD78-F02E1A8495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E9C0E-6637-6D4E-87DE-DE902172A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159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tiff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3112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8000"/>
                    </a14:imgEffect>
                    <a14:imgEffect>
                      <a14:brightnessContrast bright="9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A8F989A-9AE6-F44E-A55A-08881F473A0C}"/>
              </a:ext>
            </a:extLst>
          </p:cNvPr>
          <p:cNvSpPr txBox="1"/>
          <p:nvPr/>
        </p:nvSpPr>
        <p:spPr>
          <a:xfrm>
            <a:off x="2788920" y="1268310"/>
            <a:ext cx="7147560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Sathu" pitchFamily="2" charset="-34"/>
                <a:cs typeface="Sathu" pitchFamily="2" charset="-34"/>
              </a:rPr>
              <a:t>ikhaya</a:t>
            </a:r>
            <a:r>
              <a:rPr lang="en-US" sz="6000" b="1" dirty="0">
                <a:solidFill>
                  <a:schemeClr val="bg1"/>
                </a:solidFill>
                <a:latin typeface="Sathu" pitchFamily="2" charset="-34"/>
                <a:cs typeface="Sathu" pitchFamily="2" charset="-34"/>
              </a:rPr>
              <a:t> lama </a:t>
            </a:r>
            <a:r>
              <a:rPr lang="en-US" sz="6000" b="1" dirty="0" err="1">
                <a:solidFill>
                  <a:schemeClr val="bg1"/>
                </a:solidFill>
                <a:latin typeface="Sathu" pitchFamily="2" charset="-34"/>
                <a:cs typeface="Sathu" pitchFamily="2" charset="-34"/>
              </a:rPr>
              <a:t>khaya</a:t>
            </a:r>
            <a:endParaRPr lang="en-US" sz="6000" b="1" dirty="0">
              <a:solidFill>
                <a:schemeClr val="bg1"/>
              </a:solidFill>
              <a:latin typeface="Sathu" pitchFamily="2" charset="-34"/>
              <a:cs typeface="Sathu" pitchFamily="2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BB6EC8-8F2B-3E48-A069-877C33D5814E}"/>
              </a:ext>
            </a:extLst>
          </p:cNvPr>
          <p:cNvSpPr txBox="1"/>
          <p:nvPr/>
        </p:nvSpPr>
        <p:spPr>
          <a:xfrm>
            <a:off x="7794308" y="5878883"/>
            <a:ext cx="35290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Sathu" pitchFamily="2" charset="-34"/>
                <a:cs typeface="Sathu" pitchFamily="2" charset="-34"/>
              </a:rPr>
              <a:t>justice begins at home</a:t>
            </a:r>
          </a:p>
          <a:p>
            <a:endParaRPr lang="en-US" dirty="0"/>
          </a:p>
        </p:txBody>
      </p:sp>
      <p:pic>
        <p:nvPicPr>
          <p:cNvPr id="9" name="Picture 8" descr="A large group of buildings next to a body of water&#10;&#10;Description automatically generated with low confidence">
            <a:extLst>
              <a:ext uri="{FF2B5EF4-FFF2-40B4-BE49-F238E27FC236}">
                <a16:creationId xmlns:a16="http://schemas.microsoft.com/office/drawing/2014/main" id="{7274B63D-2259-58E4-59F9-165C72D42D3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48000"/>
          </a:blip>
          <a:stretch>
            <a:fillRect/>
          </a:stretch>
        </p:blipFill>
        <p:spPr>
          <a:xfrm>
            <a:off x="1722120" y="188299"/>
            <a:ext cx="9335452" cy="63676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57B9DE-A2AD-7543-8985-2978CAF08437}"/>
              </a:ext>
            </a:extLst>
          </p:cNvPr>
          <p:cNvSpPr txBox="1"/>
          <p:nvPr/>
        </p:nvSpPr>
        <p:spPr>
          <a:xfrm>
            <a:off x="2547708" y="2672967"/>
            <a:ext cx="738877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athu" pitchFamily="2" charset="-34"/>
                <a:cs typeface="Sathu" pitchFamily="2" charset="-34"/>
              </a:rPr>
              <a:t>a project of </a:t>
            </a:r>
            <a:r>
              <a:rPr lang="en-US" b="1" dirty="0" err="1">
                <a:latin typeface="Sathu" pitchFamily="2" charset="-34"/>
                <a:cs typeface="Sathu" pitchFamily="2" charset="-34"/>
              </a:rPr>
              <a:t>iKhayalami</a:t>
            </a:r>
            <a:r>
              <a:rPr lang="en-US" b="1" dirty="0">
                <a:latin typeface="Sathu" pitchFamily="2" charset="-34"/>
                <a:cs typeface="Sathu" pitchFamily="2" charset="-34"/>
              </a:rPr>
              <a:t> - provider of improved houses, upgraded shacks and basic services, located in Khayelitsha, Cape Town</a:t>
            </a:r>
          </a:p>
        </p:txBody>
      </p:sp>
    </p:spTree>
    <p:extLst>
      <p:ext uri="{BB962C8B-B14F-4D97-AF65-F5344CB8AC3E}">
        <p14:creationId xmlns:p14="http://schemas.microsoft.com/office/powerpoint/2010/main" val="264655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31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ky, outdoor&#10;&#10;Description automatically generated">
            <a:extLst>
              <a:ext uri="{FF2B5EF4-FFF2-40B4-BE49-F238E27FC236}">
                <a16:creationId xmlns:a16="http://schemas.microsoft.com/office/drawing/2014/main" id="{DEBA384C-3843-7B75-235B-D97B6D1F6EA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265" y="22146"/>
            <a:ext cx="12134735" cy="721799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6E213C7-4A6D-5C44-9738-F3577DE54382}"/>
              </a:ext>
            </a:extLst>
          </p:cNvPr>
          <p:cNvSpPr/>
          <p:nvPr/>
        </p:nvSpPr>
        <p:spPr>
          <a:xfrm>
            <a:off x="602537" y="129669"/>
            <a:ext cx="3371437" cy="92333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Sathu" pitchFamily="2" charset="-34"/>
                <a:cs typeface="Sathu" pitchFamily="2" charset="-34"/>
              </a:rPr>
              <a:t>Problem?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FC3C2B4-9C12-7E42-BF34-06609D522930}"/>
              </a:ext>
            </a:extLst>
          </p:cNvPr>
          <p:cNvSpPr/>
          <p:nvPr/>
        </p:nvSpPr>
        <p:spPr>
          <a:xfrm>
            <a:off x="1312851" y="1652452"/>
            <a:ext cx="2081049" cy="2144110"/>
          </a:xfrm>
          <a:prstGeom prst="ellipse">
            <a:avLst/>
          </a:prstGeom>
          <a:gradFill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72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Sathu" pitchFamily="2" charset="-34"/>
                <a:cs typeface="Sathu" pitchFamily="2" charset="-34"/>
              </a:rPr>
              <a:t>450,000+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84D55D2-2AAE-2E45-977E-C9A8C1DB084F}"/>
              </a:ext>
            </a:extLst>
          </p:cNvPr>
          <p:cNvSpPr/>
          <p:nvPr/>
        </p:nvSpPr>
        <p:spPr>
          <a:xfrm>
            <a:off x="3845627" y="1288494"/>
            <a:ext cx="2800350" cy="2872025"/>
          </a:xfrm>
          <a:prstGeom prst="ellipse">
            <a:avLst/>
          </a:prstGeom>
          <a:gradFill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72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Sathu" pitchFamily="2" charset="-34"/>
                <a:cs typeface="Sathu" pitchFamily="2" charset="-34"/>
              </a:rPr>
              <a:t>7,500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A15EDFC-270C-124D-BF67-8EE81B608FA8}"/>
              </a:ext>
            </a:extLst>
          </p:cNvPr>
          <p:cNvSpPr/>
          <p:nvPr/>
        </p:nvSpPr>
        <p:spPr>
          <a:xfrm>
            <a:off x="7200228" y="1027097"/>
            <a:ext cx="3275472" cy="3326140"/>
          </a:xfrm>
          <a:prstGeom prst="ellipse">
            <a:avLst/>
          </a:prstGeom>
          <a:gradFill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72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Sathu" pitchFamily="2" charset="-34"/>
                <a:cs typeface="Sathu" pitchFamily="2" charset="-34"/>
              </a:rPr>
              <a:t>121,500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FE9BBC-929D-AA47-A7D6-C4B1E03B19D2}"/>
              </a:ext>
            </a:extLst>
          </p:cNvPr>
          <p:cNvSpPr txBox="1"/>
          <p:nvPr/>
        </p:nvSpPr>
        <p:spPr>
          <a:xfrm>
            <a:off x="1128343" y="4756792"/>
            <a:ext cx="2319827" cy="830997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72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Sathu" pitchFamily="2" charset="-34"/>
                <a:cs typeface="Sathu" pitchFamily="2" charset="-34"/>
              </a:rPr>
              <a:t>Estimated number of Shack Dwellers in Cape Town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04AE60-F35B-0544-9B1A-6921F0CDB8F5}"/>
              </a:ext>
            </a:extLst>
          </p:cNvPr>
          <p:cNvSpPr txBox="1"/>
          <p:nvPr/>
        </p:nvSpPr>
        <p:spPr>
          <a:xfrm>
            <a:off x="3876424" y="4759317"/>
            <a:ext cx="2775410" cy="830997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72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Sathu" pitchFamily="2" charset="-34"/>
                <a:cs typeface="Sathu" pitchFamily="2" charset="-34"/>
              </a:rPr>
              <a:t>Estimated Average number of units upgraded annually by the Govt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97C508-7A0A-C04D-A694-ABF1EC880F2B}"/>
              </a:ext>
            </a:extLst>
          </p:cNvPr>
          <p:cNvSpPr txBox="1"/>
          <p:nvPr/>
        </p:nvSpPr>
        <p:spPr>
          <a:xfrm>
            <a:off x="7433574" y="4817366"/>
            <a:ext cx="2814637" cy="830997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72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Sathu" pitchFamily="2" charset="-34"/>
                <a:cs typeface="Sathu" pitchFamily="2" charset="-34"/>
              </a:rPr>
              <a:t>Estimated number of Domestic workers living in shacks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A4115A-A424-394B-BDF6-089E8221FBD3}"/>
              </a:ext>
            </a:extLst>
          </p:cNvPr>
          <p:cNvSpPr txBox="1"/>
          <p:nvPr/>
        </p:nvSpPr>
        <p:spPr>
          <a:xfrm>
            <a:off x="1128343" y="6181868"/>
            <a:ext cx="9653605" cy="461665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72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5400000" scaled="1"/>
          </a:gra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Sathu" pitchFamily="2" charset="-34"/>
                <a:cs typeface="Sathu" pitchFamily="2" charset="-34"/>
              </a:rPr>
              <a:t>What do you know about the living conditions of your employees?</a:t>
            </a:r>
            <a:r>
              <a:rPr lang="en-US" sz="2400" dirty="0">
                <a:solidFill>
                  <a:srgbClr val="FF0000"/>
                </a:solidFill>
                <a:latin typeface="Sathu" pitchFamily="2" charset="-34"/>
                <a:cs typeface="Sathu" pitchFamily="2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851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A8F989A-9AE6-F44E-A55A-08881F473A0C}"/>
              </a:ext>
            </a:extLst>
          </p:cNvPr>
          <p:cNvSpPr txBox="1"/>
          <p:nvPr/>
        </p:nvSpPr>
        <p:spPr>
          <a:xfrm>
            <a:off x="1000125" y="404919"/>
            <a:ext cx="2971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athu" pitchFamily="2" charset="-34"/>
                <a:cs typeface="Sathu" pitchFamily="2" charset="-34"/>
              </a:rPr>
              <a:t>Our Solution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BB6EC8-8F2B-3E48-A069-877C33D5814E}"/>
              </a:ext>
            </a:extLst>
          </p:cNvPr>
          <p:cNvSpPr txBox="1"/>
          <p:nvPr/>
        </p:nvSpPr>
        <p:spPr>
          <a:xfrm>
            <a:off x="4229101" y="4683364"/>
            <a:ext cx="3529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Sathu" pitchFamily="2" charset="-34"/>
                <a:cs typeface="Sathu" pitchFamily="2" charset="-34"/>
              </a:rPr>
              <a:t>justice begins at home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57B9DE-A2AD-7543-8985-2978CAF08437}"/>
              </a:ext>
            </a:extLst>
          </p:cNvPr>
          <p:cNvSpPr txBox="1"/>
          <p:nvPr/>
        </p:nvSpPr>
        <p:spPr>
          <a:xfrm>
            <a:off x="2165131" y="2176604"/>
            <a:ext cx="73887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Sathu" pitchFamily="2" charset="-34"/>
                <a:cs typeface="Sathu" pitchFamily="2" charset="-34"/>
              </a:rPr>
              <a:t>We are a one-stop shop for employers who want to help their workers turn their shacks into decent shelters.</a:t>
            </a:r>
          </a:p>
          <a:p>
            <a:pPr algn="ctr"/>
            <a:endParaRPr lang="en-US" b="1" dirty="0"/>
          </a:p>
          <a:p>
            <a:pPr algn="ctr"/>
            <a:endParaRPr lang="en-US" dirty="0"/>
          </a:p>
        </p:txBody>
      </p:sp>
      <p:pic>
        <p:nvPicPr>
          <p:cNvPr id="7" name="Picture 6" descr="A picture containing sky, building, outdoor, deck&#10;&#10;Description automatically generated">
            <a:extLst>
              <a:ext uri="{FF2B5EF4-FFF2-40B4-BE49-F238E27FC236}">
                <a16:creationId xmlns:a16="http://schemas.microsoft.com/office/drawing/2014/main" id="{8BE3E06D-5863-6EFC-F283-631525BDA2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3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" y="0"/>
            <a:ext cx="12085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036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40D015-67A3-4040-ADBF-31289A7BE0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7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" y="0"/>
            <a:ext cx="11704320" cy="6886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BB6EC8-8F2B-3E48-A069-877C33D5814E}"/>
              </a:ext>
            </a:extLst>
          </p:cNvPr>
          <p:cNvSpPr txBox="1"/>
          <p:nvPr/>
        </p:nvSpPr>
        <p:spPr>
          <a:xfrm>
            <a:off x="1098680" y="5706128"/>
            <a:ext cx="3529012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Sathu" pitchFamily="2" charset="-34"/>
                <a:cs typeface="Sathu" pitchFamily="2" charset="-34"/>
              </a:rPr>
              <a:t>justice begins at home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373645-F133-FF4D-835E-AD0F61B2B788}"/>
              </a:ext>
            </a:extLst>
          </p:cNvPr>
          <p:cNvSpPr txBox="1"/>
          <p:nvPr/>
        </p:nvSpPr>
        <p:spPr>
          <a:xfrm>
            <a:off x="1594382" y="281813"/>
            <a:ext cx="331548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Sathu" pitchFamily="2" charset="-34"/>
                <a:cs typeface="Sathu" pitchFamily="2" charset="-34"/>
              </a:rPr>
              <a:t>Three Easy Steps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A55145-FAFE-B24E-ACDB-4B63AC1E8FE2}"/>
              </a:ext>
            </a:extLst>
          </p:cNvPr>
          <p:cNvSpPr txBox="1"/>
          <p:nvPr/>
        </p:nvSpPr>
        <p:spPr>
          <a:xfrm>
            <a:off x="1501650" y="1379732"/>
            <a:ext cx="627012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Sathu" pitchFamily="2" charset="-34"/>
                <a:cs typeface="Sathu" pitchFamily="2" charset="-34"/>
              </a:rPr>
              <a:t>Step 1: Building a Relationship and Assessing Need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5EA4CA6-7CE2-B746-9319-B39BDC2A71C0}"/>
              </a:ext>
            </a:extLst>
          </p:cNvPr>
          <p:cNvSpPr/>
          <p:nvPr/>
        </p:nvSpPr>
        <p:spPr>
          <a:xfrm>
            <a:off x="1284418" y="2274322"/>
            <a:ext cx="2854787" cy="1759187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Sathu" pitchFamily="2" charset="-34"/>
                <a:cs typeface="Sathu" pitchFamily="2" charset="-34"/>
              </a:rPr>
              <a:t>We </a:t>
            </a:r>
            <a:r>
              <a:rPr lang="en-US" sz="1600" dirty="0">
                <a:solidFill>
                  <a:schemeClr val="tx1"/>
                </a:solidFill>
                <a:latin typeface="Sathu" pitchFamily="2" charset="-34"/>
                <a:cs typeface="Sathu" pitchFamily="2" charset="-34"/>
              </a:rPr>
              <a:t>We meet with employers who have expressed an interest in improving the shelters of their domestic workers. 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E38FCB4-9C93-A442-B544-D3B4A58B6B23}"/>
              </a:ext>
            </a:extLst>
          </p:cNvPr>
          <p:cNvSpPr/>
          <p:nvPr/>
        </p:nvSpPr>
        <p:spPr>
          <a:xfrm>
            <a:off x="4580659" y="2725276"/>
            <a:ext cx="2864904" cy="1759187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Sathu" pitchFamily="2" charset="-34"/>
                <a:ea typeface="Verdana" panose="020B0604030504040204" pitchFamily="34" charset="0"/>
                <a:cs typeface="Sathu" pitchFamily="2" charset="-34"/>
              </a:rPr>
              <a:t>We introduce the employer to our product range – all modular structures made from highly durable, fire and flood resistant materials.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6D54DB5-BE93-AB47-B179-FC0F6E4CA4FA}"/>
              </a:ext>
            </a:extLst>
          </p:cNvPr>
          <p:cNvSpPr/>
          <p:nvPr/>
        </p:nvSpPr>
        <p:spPr>
          <a:xfrm>
            <a:off x="7887017" y="3443287"/>
            <a:ext cx="2864904" cy="1759187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Sathu" pitchFamily="2" charset="-34"/>
                <a:ea typeface="Verdana" panose="020B0604030504040204" pitchFamily="34" charset="0"/>
                <a:cs typeface="Sathu" pitchFamily="2" charset="-34"/>
              </a:rPr>
              <a:t>We visit the site, assess the existing structure, take measurements and adapt the modular unit of choice to the situation on the ground.</a:t>
            </a:r>
          </a:p>
        </p:txBody>
      </p:sp>
      <p:cxnSp>
        <p:nvCxnSpPr>
          <p:cNvPr id="4" name="Elbow Connector 3">
            <a:extLst>
              <a:ext uri="{FF2B5EF4-FFF2-40B4-BE49-F238E27FC236}">
                <a16:creationId xmlns:a16="http://schemas.microsoft.com/office/drawing/2014/main" id="{31EBD632-A0C7-9841-B2D7-D17F3E44F1B5}"/>
              </a:ext>
            </a:extLst>
          </p:cNvPr>
          <p:cNvCxnSpPr>
            <a:cxnSpLocks/>
          </p:cNvCxnSpPr>
          <p:nvPr/>
        </p:nvCxnSpPr>
        <p:spPr>
          <a:xfrm>
            <a:off x="3902732" y="2569516"/>
            <a:ext cx="914400" cy="890261"/>
          </a:xfrm>
          <a:prstGeom prst="bentConnector3">
            <a:avLst/>
          </a:prstGeom>
          <a:ln w="38100">
            <a:solidFill>
              <a:srgbClr val="5E901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14A645F8-268F-294A-BC5C-840E2F325968}"/>
              </a:ext>
            </a:extLst>
          </p:cNvPr>
          <p:cNvCxnSpPr>
            <a:cxnSpLocks/>
          </p:cNvCxnSpPr>
          <p:nvPr/>
        </p:nvCxnSpPr>
        <p:spPr>
          <a:xfrm>
            <a:off x="7198815" y="3399441"/>
            <a:ext cx="914400" cy="890261"/>
          </a:xfrm>
          <a:prstGeom prst="bentConnector3">
            <a:avLst/>
          </a:prstGeom>
          <a:ln w="38100">
            <a:solidFill>
              <a:srgbClr val="5E901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165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holding a piece of paper&#10;&#10;Description automatically generated with medium confidence">
            <a:extLst>
              <a:ext uri="{FF2B5EF4-FFF2-40B4-BE49-F238E27FC236}">
                <a16:creationId xmlns:a16="http://schemas.microsoft.com/office/drawing/2014/main" id="{C5E7F304-21C8-5F2E-E6D2-B201862C31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5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9FA127-F4AF-8696-7F78-7EADF28066AE}"/>
              </a:ext>
            </a:extLst>
          </p:cNvPr>
          <p:cNvSpPr txBox="1"/>
          <p:nvPr/>
        </p:nvSpPr>
        <p:spPr>
          <a:xfrm>
            <a:off x="1392684" y="429516"/>
            <a:ext cx="441147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Sathu" pitchFamily="2" charset="-34"/>
                <a:cs typeface="Sathu" pitchFamily="2" charset="-34"/>
              </a:rPr>
              <a:t>Three Easy Steps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52E558-2DB6-8FD3-9F12-52E4857027DB}"/>
              </a:ext>
            </a:extLst>
          </p:cNvPr>
          <p:cNvSpPr txBox="1"/>
          <p:nvPr/>
        </p:nvSpPr>
        <p:spPr>
          <a:xfrm>
            <a:off x="1501650" y="1370558"/>
            <a:ext cx="419353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Sathu" pitchFamily="2" charset="-34"/>
                <a:cs typeface="Sathu" pitchFamily="2" charset="-34"/>
              </a:rPr>
              <a:t>Step 2: Working out the Finances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67D2A00-03BD-B148-1D73-02698223B1E4}"/>
              </a:ext>
            </a:extLst>
          </p:cNvPr>
          <p:cNvSpPr/>
          <p:nvPr/>
        </p:nvSpPr>
        <p:spPr>
          <a:xfrm>
            <a:off x="4570542" y="2888550"/>
            <a:ext cx="2864904" cy="1759187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Sathu" pitchFamily="2" charset="-34"/>
                <a:ea typeface="Verdana" panose="020B0604030504040204" pitchFamily="34" charset="0"/>
                <a:cs typeface="Sathu" pitchFamily="2" charset="-34"/>
              </a:rPr>
              <a:t>If needed the employer can access a loan to to pre-finance the build once a credit check is done.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544539C-7ACE-4B93-544E-367BE2FFAE31}"/>
              </a:ext>
            </a:extLst>
          </p:cNvPr>
          <p:cNvSpPr/>
          <p:nvPr/>
        </p:nvSpPr>
        <p:spPr>
          <a:xfrm>
            <a:off x="7866783" y="4146996"/>
            <a:ext cx="2864904" cy="1759187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Sathu" pitchFamily="2" charset="-34"/>
                <a:ea typeface="Verdana" panose="020B0604030504040204" pitchFamily="34" charset="0"/>
                <a:cs typeface="Sathu" pitchFamily="2" charset="-34"/>
              </a:rPr>
              <a:t>A legal, binding contract is signed between the parties – </a:t>
            </a:r>
            <a:r>
              <a:rPr lang="en-US" sz="1600" dirty="0" err="1">
                <a:solidFill>
                  <a:schemeClr val="tx1"/>
                </a:solidFill>
                <a:latin typeface="Sathu" pitchFamily="2" charset="-34"/>
                <a:ea typeface="Verdana" panose="020B0604030504040204" pitchFamily="34" charset="0"/>
                <a:cs typeface="Sathu" pitchFamily="2" charset="-34"/>
              </a:rPr>
              <a:t>iKhaya</a:t>
            </a:r>
            <a:r>
              <a:rPr lang="en-US" sz="1600" dirty="0">
                <a:solidFill>
                  <a:schemeClr val="tx1"/>
                </a:solidFill>
                <a:latin typeface="Sathu" pitchFamily="2" charset="-34"/>
                <a:ea typeface="Verdana" panose="020B0604030504040204" pitchFamily="34" charset="0"/>
                <a:cs typeface="Sathu" pitchFamily="2" charset="-34"/>
              </a:rPr>
              <a:t> lama </a:t>
            </a:r>
            <a:r>
              <a:rPr lang="en-US" sz="1600" dirty="0" err="1">
                <a:solidFill>
                  <a:schemeClr val="tx1"/>
                </a:solidFill>
                <a:latin typeface="Sathu" pitchFamily="2" charset="-34"/>
                <a:ea typeface="Verdana" panose="020B0604030504040204" pitchFamily="34" charset="0"/>
                <a:cs typeface="Sathu" pitchFamily="2" charset="-34"/>
              </a:rPr>
              <a:t>Khaya</a:t>
            </a:r>
            <a:r>
              <a:rPr lang="en-US" sz="1600" dirty="0">
                <a:solidFill>
                  <a:schemeClr val="tx1"/>
                </a:solidFill>
                <a:latin typeface="Sathu" pitchFamily="2" charset="-34"/>
                <a:ea typeface="Verdana" panose="020B0604030504040204" pitchFamily="34" charset="0"/>
                <a:cs typeface="Sathu" pitchFamily="2" charset="-34"/>
              </a:rPr>
              <a:t>, the employer and the employee</a:t>
            </a:r>
            <a:r>
              <a:rPr lang="en-US" sz="1400" dirty="0">
                <a:solidFill>
                  <a:schemeClr val="tx1"/>
                </a:solidFill>
                <a:latin typeface="Sathu" pitchFamily="2" charset="-34"/>
                <a:ea typeface="Verdana" panose="020B0604030504040204" pitchFamily="34" charset="0"/>
                <a:cs typeface="Sathu" pitchFamily="2" charset="-34"/>
              </a:rPr>
              <a:t>.</a:t>
            </a:r>
          </a:p>
        </p:txBody>
      </p:sp>
      <p:cxnSp>
        <p:nvCxnSpPr>
          <p:cNvPr id="7" name="Elbow Connector 6">
            <a:extLst>
              <a:ext uri="{FF2B5EF4-FFF2-40B4-BE49-F238E27FC236}">
                <a16:creationId xmlns:a16="http://schemas.microsoft.com/office/drawing/2014/main" id="{B34ADFEA-A0E9-41D8-1F34-A8ABCD211890}"/>
              </a:ext>
            </a:extLst>
          </p:cNvPr>
          <p:cNvCxnSpPr>
            <a:cxnSpLocks/>
          </p:cNvCxnSpPr>
          <p:nvPr/>
        </p:nvCxnSpPr>
        <p:spPr>
          <a:xfrm>
            <a:off x="7193915" y="3476265"/>
            <a:ext cx="914400" cy="890261"/>
          </a:xfrm>
          <a:prstGeom prst="bentConnector3">
            <a:avLst/>
          </a:prstGeom>
          <a:ln w="38100">
            <a:solidFill>
              <a:srgbClr val="5E901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934EAA8-765A-C45E-8D99-1446350FFE8E}"/>
              </a:ext>
            </a:extLst>
          </p:cNvPr>
          <p:cNvSpPr/>
          <p:nvPr/>
        </p:nvSpPr>
        <p:spPr>
          <a:xfrm>
            <a:off x="1284418" y="2162209"/>
            <a:ext cx="2854787" cy="1759187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Sathu" pitchFamily="2" charset="-34"/>
                <a:cs typeface="Sathu" pitchFamily="2" charset="-34"/>
              </a:rPr>
              <a:t>We </a:t>
            </a:r>
            <a:r>
              <a:rPr lang="en-US" sz="1600" dirty="0">
                <a:solidFill>
                  <a:schemeClr val="tx1"/>
                </a:solidFill>
                <a:latin typeface="Sathu" pitchFamily="2" charset="-34"/>
                <a:cs typeface="Sathu" pitchFamily="2" charset="-34"/>
              </a:rPr>
              <a:t>We calculate what the build will cost, show our pricing to the clients and conclude an agreement.</a:t>
            </a:r>
          </a:p>
        </p:txBody>
      </p: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90AFAEDF-CA44-962F-FC9A-DF8052BA841A}"/>
              </a:ext>
            </a:extLst>
          </p:cNvPr>
          <p:cNvCxnSpPr>
            <a:cxnSpLocks/>
          </p:cNvCxnSpPr>
          <p:nvPr/>
        </p:nvCxnSpPr>
        <p:spPr>
          <a:xfrm>
            <a:off x="3897673" y="2483202"/>
            <a:ext cx="914400" cy="859452"/>
          </a:xfrm>
          <a:prstGeom prst="bentConnector3">
            <a:avLst/>
          </a:prstGeom>
          <a:ln w="38100">
            <a:solidFill>
              <a:srgbClr val="5E901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F1773C4-CACE-AFDA-F923-791E0A44A856}"/>
              </a:ext>
            </a:extLst>
          </p:cNvPr>
          <p:cNvSpPr txBox="1"/>
          <p:nvPr/>
        </p:nvSpPr>
        <p:spPr>
          <a:xfrm>
            <a:off x="178373" y="5906183"/>
            <a:ext cx="352901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Sathu" pitchFamily="2" charset="-34"/>
                <a:cs typeface="Sathu" pitchFamily="2" charset="-34"/>
              </a:rPr>
              <a:t>justice begins at home</a:t>
            </a:r>
          </a:p>
        </p:txBody>
      </p:sp>
    </p:spTree>
    <p:extLst>
      <p:ext uri="{BB962C8B-B14F-4D97-AF65-F5344CB8AC3E}">
        <p14:creationId xmlns:p14="http://schemas.microsoft.com/office/powerpoint/2010/main" val="2726119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uilding&#10;&#10;Description automatically generated">
            <a:extLst>
              <a:ext uri="{FF2B5EF4-FFF2-40B4-BE49-F238E27FC236}">
                <a16:creationId xmlns:a16="http://schemas.microsoft.com/office/drawing/2014/main" id="{43ABB1AB-923C-F615-A924-A2E5CB41FEE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6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91" y="14704"/>
            <a:ext cx="11795759" cy="6858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775A80D-02B5-A24D-990E-EC97D7E04DC5}"/>
              </a:ext>
            </a:extLst>
          </p:cNvPr>
          <p:cNvSpPr txBox="1"/>
          <p:nvPr/>
        </p:nvSpPr>
        <p:spPr>
          <a:xfrm>
            <a:off x="5641383" y="250297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5467E8-C78F-A74D-9BE2-244AB65A7612}"/>
              </a:ext>
            </a:extLst>
          </p:cNvPr>
          <p:cNvSpPr txBox="1"/>
          <p:nvPr/>
        </p:nvSpPr>
        <p:spPr>
          <a:xfrm>
            <a:off x="999081" y="83007"/>
            <a:ext cx="3062339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Sathu" pitchFamily="2" charset="-34"/>
                <a:cs typeface="Sathu" pitchFamily="2" charset="-34"/>
              </a:rPr>
              <a:t>Three Easy Steps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BCFAA7-4776-C84C-B4B7-EE8AC6CCA722}"/>
              </a:ext>
            </a:extLst>
          </p:cNvPr>
          <p:cNvSpPr txBox="1"/>
          <p:nvPr/>
        </p:nvSpPr>
        <p:spPr>
          <a:xfrm>
            <a:off x="3557743" y="999760"/>
            <a:ext cx="4167279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Sathu" pitchFamily="2" charset="-34"/>
                <a:cs typeface="Sathu" pitchFamily="2" charset="-34"/>
              </a:rPr>
              <a:t>Step 3: Building the new shelter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D42791B-893F-0F40-974F-AA3608E40D52}"/>
              </a:ext>
            </a:extLst>
          </p:cNvPr>
          <p:cNvSpPr/>
          <p:nvPr/>
        </p:nvSpPr>
        <p:spPr>
          <a:xfrm>
            <a:off x="4204765" y="2188799"/>
            <a:ext cx="2873233" cy="186739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Sathu" pitchFamily="2" charset="-34"/>
                <a:cs typeface="Sathu" pitchFamily="2" charset="-34"/>
              </a:rPr>
              <a:t>Only then do we begin to dismantle the existing structure. This ensures minimal disruption to the family</a:t>
            </a:r>
            <a:endParaRPr lang="en-US" sz="1600" dirty="0">
              <a:latin typeface="Sathu" pitchFamily="2" charset="-34"/>
              <a:cs typeface="Sathu" pitchFamily="2" charset="-34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394FEC1-08C2-D34C-B238-E4102C5D75E0}"/>
              </a:ext>
            </a:extLst>
          </p:cNvPr>
          <p:cNvSpPr/>
          <p:nvPr/>
        </p:nvSpPr>
        <p:spPr>
          <a:xfrm>
            <a:off x="8133528" y="3487616"/>
            <a:ext cx="2803025" cy="1867392"/>
          </a:xfrm>
          <a:prstGeom prst="roundRect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Sathu" pitchFamily="2" charset="-34"/>
                <a:cs typeface="Sathu" pitchFamily="2" charset="-34"/>
              </a:rPr>
              <a:t>The new durable, fire and flood resistant structure is completed within 48 hours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08EFD9D-CD0C-F14F-86A4-48EB4E74AE0F}"/>
              </a:ext>
            </a:extLst>
          </p:cNvPr>
          <p:cNvSpPr/>
          <p:nvPr/>
        </p:nvSpPr>
        <p:spPr>
          <a:xfrm>
            <a:off x="240048" y="999760"/>
            <a:ext cx="2873233" cy="186739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Sathu" pitchFamily="2" charset="-34"/>
                <a:cs typeface="Sathu" pitchFamily="2" charset="-34"/>
              </a:rPr>
              <a:t>We</a:t>
            </a:r>
            <a:r>
              <a:rPr lang="en-US" sz="1600" dirty="0">
                <a:latin typeface="Sathu" pitchFamily="2" charset="-34"/>
                <a:cs typeface="Sathu" pitchFamily="2" charset="-34"/>
              </a:rPr>
              <a:t>  </a:t>
            </a:r>
            <a:r>
              <a:rPr lang="en-US" sz="1600" dirty="0">
                <a:solidFill>
                  <a:schemeClr val="tx1"/>
                </a:solidFill>
                <a:latin typeface="Sathu" pitchFamily="2" charset="-34"/>
                <a:cs typeface="Sathu" pitchFamily="2" charset="-34"/>
              </a:rPr>
              <a:t>assemble what we can in our factory and load everything onto one of our </a:t>
            </a:r>
            <a:r>
              <a:rPr lang="en-US" sz="1600" dirty="0" err="1">
                <a:solidFill>
                  <a:schemeClr val="tx1"/>
                </a:solidFill>
                <a:latin typeface="Sathu" pitchFamily="2" charset="-34"/>
                <a:cs typeface="Sathu" pitchFamily="2" charset="-34"/>
              </a:rPr>
              <a:t>trucks.</a:t>
            </a:r>
            <a:r>
              <a:rPr lang="en-US" sz="1600" dirty="0" err="1">
                <a:latin typeface="Sathu" pitchFamily="2" charset="-34"/>
                <a:cs typeface="Sathu" pitchFamily="2" charset="-34"/>
              </a:rPr>
              <a:t>s</a:t>
            </a:r>
            <a:endParaRPr lang="en-US" sz="1600" dirty="0">
              <a:latin typeface="Sathu" pitchFamily="2" charset="-34"/>
              <a:cs typeface="Sathu" pitchFamily="2" charset="-34"/>
            </a:endParaRPr>
          </a:p>
        </p:txBody>
      </p: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23CD17A3-F527-624F-92B0-67FC886B9A60}"/>
              </a:ext>
            </a:extLst>
          </p:cNvPr>
          <p:cNvCxnSpPr>
            <a:cxnSpLocks/>
          </p:cNvCxnSpPr>
          <p:nvPr/>
        </p:nvCxnSpPr>
        <p:spPr>
          <a:xfrm>
            <a:off x="7135244" y="3429000"/>
            <a:ext cx="914400" cy="890261"/>
          </a:xfrm>
          <a:prstGeom prst="bentConnector3">
            <a:avLst/>
          </a:prstGeom>
          <a:ln w="38100">
            <a:solidFill>
              <a:srgbClr val="5E901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04E7DEC-9372-2542-86A4-6DD0D88C58A0}"/>
              </a:ext>
            </a:extLst>
          </p:cNvPr>
          <p:cNvSpPr txBox="1"/>
          <p:nvPr/>
        </p:nvSpPr>
        <p:spPr>
          <a:xfrm>
            <a:off x="6295520" y="5919883"/>
            <a:ext cx="352901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Sathu" pitchFamily="2" charset="-34"/>
                <a:cs typeface="Sathu" pitchFamily="2" charset="-34"/>
              </a:rPr>
              <a:t>justice begins at home</a:t>
            </a:r>
          </a:p>
        </p:txBody>
      </p:sp>
      <p:cxnSp>
        <p:nvCxnSpPr>
          <p:cNvPr id="5" name="Elbow Connector 4">
            <a:extLst>
              <a:ext uri="{FF2B5EF4-FFF2-40B4-BE49-F238E27FC236}">
                <a16:creationId xmlns:a16="http://schemas.microsoft.com/office/drawing/2014/main" id="{BC2686D7-F799-2EE1-46A7-3ADE4E737868}"/>
              </a:ext>
            </a:extLst>
          </p:cNvPr>
          <p:cNvCxnSpPr>
            <a:cxnSpLocks/>
          </p:cNvCxnSpPr>
          <p:nvPr/>
        </p:nvCxnSpPr>
        <p:spPr>
          <a:xfrm>
            <a:off x="3201823" y="1735787"/>
            <a:ext cx="914400" cy="890261"/>
          </a:xfrm>
          <a:prstGeom prst="bentConnector3">
            <a:avLst/>
          </a:prstGeom>
          <a:ln w="38100">
            <a:solidFill>
              <a:srgbClr val="5E901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000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E5EDC14-C067-5847-84F5-39D3B5CF51A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150" y="-1082557"/>
            <a:ext cx="11019296" cy="8264472"/>
          </a:xfrm>
          <a:prstGeom prst="rect">
            <a:avLst/>
          </a:prstGeom>
          <a:gradFill>
            <a:gsLst>
              <a:gs pos="0">
                <a:srgbClr val="FFFF00">
                  <a:tint val="66000"/>
                  <a:satMod val="160000"/>
                </a:srgbClr>
              </a:gs>
              <a:gs pos="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</a:gradFill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42B8643-BE9C-4A47-9418-C825557C08F5}"/>
              </a:ext>
            </a:extLst>
          </p:cNvPr>
          <p:cNvSpPr txBox="1"/>
          <p:nvPr/>
        </p:nvSpPr>
        <p:spPr>
          <a:xfrm>
            <a:off x="658688" y="55100"/>
            <a:ext cx="278555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Sathu" pitchFamily="2" charset="-34"/>
                <a:cs typeface="Sathu" pitchFamily="2" charset="-34"/>
              </a:rPr>
              <a:t>Before &amp; After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75A80D-02B5-A24D-990E-EC97D7E04DC5}"/>
              </a:ext>
            </a:extLst>
          </p:cNvPr>
          <p:cNvSpPr txBox="1"/>
          <p:nvPr/>
        </p:nvSpPr>
        <p:spPr>
          <a:xfrm>
            <a:off x="5641383" y="250297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CBC42D-F2F9-6649-90CD-1EACE15A81A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5080" y="4336174"/>
            <a:ext cx="3339656" cy="23120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AF9308-31AE-9B4C-9CD3-C839BD80A0E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2634" y="4326660"/>
            <a:ext cx="3094286" cy="23215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A21F6D-DB8C-0F47-AEB4-DC43C6E8347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9829" y="938456"/>
            <a:ext cx="1954907" cy="26236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85046C-C930-DB43-B1E1-BE7AD3D6657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3486" y="982206"/>
            <a:ext cx="1904108" cy="2536190"/>
          </a:xfrm>
          <a:prstGeom prst="rect">
            <a:avLst/>
          </a:prstGeom>
        </p:spPr>
      </p:pic>
      <p:sp>
        <p:nvSpPr>
          <p:cNvPr id="2" name="Right Arrow 1">
            <a:extLst>
              <a:ext uri="{FF2B5EF4-FFF2-40B4-BE49-F238E27FC236}">
                <a16:creationId xmlns:a16="http://schemas.microsoft.com/office/drawing/2014/main" id="{E06FAFE6-5BA5-AE4E-9599-20567703171B}"/>
              </a:ext>
            </a:extLst>
          </p:cNvPr>
          <p:cNvSpPr/>
          <p:nvPr/>
        </p:nvSpPr>
        <p:spPr>
          <a:xfrm>
            <a:off x="5455646" y="1765670"/>
            <a:ext cx="1730966" cy="484632"/>
          </a:xfrm>
          <a:prstGeom prst="rightArrow">
            <a:avLst/>
          </a:prstGeom>
          <a:solidFill>
            <a:schemeClr val="accent4"/>
          </a:solidFill>
          <a:ln>
            <a:solidFill>
              <a:srgbClr val="5E9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95D54CB7-9460-864A-8B30-40EB9C3EB099}"/>
              </a:ext>
            </a:extLst>
          </p:cNvPr>
          <p:cNvSpPr/>
          <p:nvPr/>
        </p:nvSpPr>
        <p:spPr>
          <a:xfrm>
            <a:off x="5455646" y="5154675"/>
            <a:ext cx="1730966" cy="484632"/>
          </a:xfrm>
          <a:prstGeom prst="rightArrow">
            <a:avLst/>
          </a:prstGeom>
          <a:solidFill>
            <a:srgbClr val="5E901A"/>
          </a:solidFill>
          <a:ln>
            <a:solidFill>
              <a:srgbClr val="5E9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15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C775A80D-02B5-A24D-990E-EC97D7E04DC5}"/>
              </a:ext>
            </a:extLst>
          </p:cNvPr>
          <p:cNvSpPr txBox="1"/>
          <p:nvPr/>
        </p:nvSpPr>
        <p:spPr>
          <a:xfrm>
            <a:off x="5641383" y="250297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 descr="A picture containing ground, sky, outdoor, lined&#10;&#10;Description automatically generated">
            <a:extLst>
              <a:ext uri="{FF2B5EF4-FFF2-40B4-BE49-F238E27FC236}">
                <a16:creationId xmlns:a16="http://schemas.microsoft.com/office/drawing/2014/main" id="{4AE078BA-7B67-68E6-2003-DE2EAE60066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3000"/>
          </a:blip>
          <a:stretch>
            <a:fillRect/>
          </a:stretch>
        </p:blipFill>
        <p:spPr>
          <a:xfrm>
            <a:off x="185739" y="62852"/>
            <a:ext cx="11820522" cy="67322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087AB4-8A04-5942-9054-88BCE6AA8F9E}"/>
              </a:ext>
            </a:extLst>
          </p:cNvPr>
          <p:cNvSpPr txBox="1"/>
          <p:nvPr/>
        </p:nvSpPr>
        <p:spPr>
          <a:xfrm>
            <a:off x="185739" y="153068"/>
            <a:ext cx="2206942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Sathu" pitchFamily="2" charset="-34"/>
                <a:cs typeface="Sathu" pitchFamily="2" charset="-34"/>
              </a:rPr>
              <a:t>Partners</a:t>
            </a:r>
          </a:p>
        </p:txBody>
      </p:sp>
      <p:pic>
        <p:nvPicPr>
          <p:cNvPr id="5" name="officeArt object">
            <a:extLst>
              <a:ext uri="{FF2B5EF4-FFF2-40B4-BE49-F238E27FC236}">
                <a16:creationId xmlns:a16="http://schemas.microsoft.com/office/drawing/2014/main" id="{64AC5939-E717-B24E-927E-CCEE32807D7C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4418" y="5034691"/>
            <a:ext cx="1572260" cy="147066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7" name="officeArt object">
            <a:extLst>
              <a:ext uri="{FF2B5EF4-FFF2-40B4-BE49-F238E27FC236}">
                <a16:creationId xmlns:a16="http://schemas.microsoft.com/office/drawing/2014/main" id="{ACDA210B-D688-1B4B-8CA0-C62F3E0DE34B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9533" y="2663922"/>
            <a:ext cx="1894205" cy="149207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8" name="officeArt object">
            <a:extLst>
              <a:ext uri="{FF2B5EF4-FFF2-40B4-BE49-F238E27FC236}">
                <a16:creationId xmlns:a16="http://schemas.microsoft.com/office/drawing/2014/main" id="{0E3C36F0-C439-F049-92FA-548454ACB7C4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582" y="1093313"/>
            <a:ext cx="1717040" cy="95250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9" name="officeArt object">
            <a:extLst>
              <a:ext uri="{FF2B5EF4-FFF2-40B4-BE49-F238E27FC236}">
                <a16:creationId xmlns:a16="http://schemas.microsoft.com/office/drawing/2014/main" id="{0413C8AA-96FA-6D4B-933B-5FC629868F19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695" y="2401316"/>
            <a:ext cx="1828800" cy="232886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1" name="officeArt object">
            <a:extLst>
              <a:ext uri="{FF2B5EF4-FFF2-40B4-BE49-F238E27FC236}">
                <a16:creationId xmlns:a16="http://schemas.microsoft.com/office/drawing/2014/main" id="{6038C0E4-E811-354C-9445-7DD15BEE3C3F}"/>
              </a:ext>
            </a:extLst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1498" y="1093313"/>
            <a:ext cx="3239770" cy="99949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705BC3-F78A-C54C-9B41-36A5A18F760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8818" y="5285735"/>
            <a:ext cx="1765300" cy="1143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E8264B8-737A-0D43-BB6B-4A85445AFE5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9533" y="890016"/>
            <a:ext cx="1270000" cy="1511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18F1E14-734C-BA47-9AF7-93BAB94885F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908" y="2983868"/>
            <a:ext cx="1320800" cy="15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464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1784</TotalTime>
  <Words>326</Words>
  <Application>Microsoft Macintosh PowerPoint</Application>
  <PresentationFormat>Widescreen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Sathu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Joel Bolnick</dc:creator>
  <cp:keywords/>
  <dc:description/>
  <cp:lastModifiedBy>Joel Bolnick</cp:lastModifiedBy>
  <cp:revision>62</cp:revision>
  <dcterms:created xsi:type="dcterms:W3CDTF">2020-01-19T09:20:58Z</dcterms:created>
  <dcterms:modified xsi:type="dcterms:W3CDTF">2023-04-13T12:36:55Z</dcterms:modified>
  <cp:category/>
</cp:coreProperties>
</file>